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92" r:id="rId1"/>
  </p:sldMasterIdLst>
  <p:notesMasterIdLst>
    <p:notesMasterId r:id="rId15"/>
  </p:notesMasterIdLst>
  <p:sldIdLst>
    <p:sldId id="256" r:id="rId2"/>
    <p:sldId id="257" r:id="rId3"/>
    <p:sldId id="258" r:id="rId4"/>
    <p:sldId id="267" r:id="rId5"/>
    <p:sldId id="259" r:id="rId6"/>
    <p:sldId id="260" r:id="rId7"/>
    <p:sldId id="261" r:id="rId8"/>
    <p:sldId id="262" r:id="rId9"/>
    <p:sldId id="263" r:id="rId10"/>
    <p:sldId id="264" r:id="rId11"/>
    <p:sldId id="265" r:id="rId12"/>
    <p:sldId id="266" r:id="rId13"/>
    <p:sldId id="268"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4" d="100"/>
          <a:sy n="104" d="100"/>
        </p:scale>
        <p:origin x="-174" y="-8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045148C-DAD1-4EEF-B5DA-85893153C195}" type="datetimeFigureOut">
              <a:rPr lang="en-US" smtClean="0"/>
              <a:t>9/23/2010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3247549-96A5-4168-A2CE-30BE32F87ABF}"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3247549-96A5-4168-A2CE-30BE32F87ABF}" type="slidenum">
              <a:rPr lang="en-US" smtClean="0"/>
              <a:t>8</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3" name="Rounded Rectangle 12"/>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9" name="Subtitle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E3FD47DC-F76C-4BF7-975C-7DBE0141A74E}" type="datetimeFigureOut">
              <a:rPr lang="en-US" smtClean="0"/>
              <a:pPr/>
              <a:t>9/23/2010</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lIns="0" tIns="0" rIns="0" bIns="0">
            <a:noAutofit/>
          </a:bodyPr>
          <a:lstStyle>
            <a:lvl1pPr>
              <a:defRPr sz="1400">
                <a:solidFill>
                  <a:srgbClr val="FFFFFF"/>
                </a:solidFill>
              </a:defRPr>
            </a:lvl1pPr>
          </a:lstStyle>
          <a:p>
            <a:fld id="{7CAA98A6-B726-4A19-B2AD-ECE4F309C8D5}" type="slidenum">
              <a:rPr lang="en-US" smtClean="0"/>
              <a:pPr/>
              <a:t>‹#›</a:t>
            </a:fld>
            <a:endParaRPr lang="en-US"/>
          </a:p>
        </p:txBody>
      </p:sp>
      <p:sp>
        <p:nvSpPr>
          <p:cNvPr id="7" name="Rectangle 6"/>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en-US" smtClean="0"/>
              <a:t>Click to edit Master title style</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3FD47DC-F76C-4BF7-975C-7DBE0141A74E}" type="datetimeFigureOut">
              <a:rPr lang="en-US" smtClean="0"/>
              <a:pPr/>
              <a:t>9/23/2010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CAA98A6-B726-4A19-B2AD-ECE4F309C8D5}"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1"/>
            <a:ext cx="201168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914400" y="274640"/>
            <a:ext cx="55626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3FD47DC-F76C-4BF7-975C-7DBE0141A74E}" type="datetimeFigureOut">
              <a:rPr lang="en-US" smtClean="0"/>
              <a:pPr/>
              <a:t>9/23/2010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CAA98A6-B726-4A19-B2AD-ECE4F309C8D5}"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E3FD47DC-F76C-4BF7-975C-7DBE0141A74E}" type="datetimeFigureOut">
              <a:rPr lang="en-US" smtClean="0"/>
              <a:pPr/>
              <a:t>9/23/2010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CAA98A6-B726-4A19-B2AD-ECE4F309C8D5}" type="slidenum">
              <a:rPr lang="en-US" smtClean="0"/>
              <a:pPr/>
              <a:t>‹#›</a:t>
            </a:fld>
            <a:endParaRPr lang="en-US"/>
          </a:p>
        </p:txBody>
      </p:sp>
      <p:sp>
        <p:nvSpPr>
          <p:cNvPr id="8" name="Content Placeholder 7"/>
          <p:cNvSpPr>
            <a:spLocks noGrp="1"/>
          </p:cNvSpPr>
          <p:nvPr>
            <p:ph sz="quarter" idx="1"/>
          </p:nvPr>
        </p:nvSpPr>
        <p:spPr>
          <a:xfrm>
            <a:off x="914400" y="1447800"/>
            <a:ext cx="777240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0" name="Rounded Rectangle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722313" y="952500"/>
            <a:ext cx="7772400" cy="1362075"/>
          </a:xfrm>
        </p:spPr>
        <p:txBody>
          <a:bodyPr anchor="b" anchorCtr="0"/>
          <a:lstStyle>
            <a:lvl1pPr algn="l">
              <a:buNone/>
              <a:defRPr sz="4000" b="0" cap="none"/>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E3FD47DC-F76C-4BF7-975C-7DBE0141A74E}" type="datetimeFigureOut">
              <a:rPr lang="en-US" smtClean="0"/>
              <a:pPr/>
              <a:t>9/23/2010</a:t>
            </a:fld>
            <a:endParaRPr lang="en-US"/>
          </a:p>
        </p:txBody>
      </p:sp>
      <p:sp>
        <p:nvSpPr>
          <p:cNvPr id="5" name="Footer Placeholder 4"/>
          <p:cNvSpPr>
            <a:spLocks noGrp="1"/>
          </p:cNvSpPr>
          <p:nvPr>
            <p:ph type="ftr" sz="quarter" idx="11"/>
          </p:nvPr>
        </p:nvSpPr>
        <p:spPr>
          <a:xfrm>
            <a:off x="800100" y="6172200"/>
            <a:ext cx="4000500" cy="457200"/>
          </a:xfrm>
        </p:spPr>
        <p:txBody>
          <a:bodyPr/>
          <a:lstStyle/>
          <a:p>
            <a:endParaRPr lang="en-US"/>
          </a:p>
        </p:txBody>
      </p:sp>
      <p:sp>
        <p:nvSpPr>
          <p:cNvPr id="7" name="Rectangle 6"/>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146304" y="6208776"/>
            <a:ext cx="457200" cy="457200"/>
          </a:xfrm>
        </p:spPr>
        <p:txBody>
          <a:bodyPr/>
          <a:lstStyle/>
          <a:p>
            <a:fld id="{7CAA98A6-B726-4A19-B2AD-ECE4F309C8D5}"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E3FD47DC-F76C-4BF7-975C-7DBE0141A74E}" type="datetimeFigureOut">
              <a:rPr lang="en-US" smtClean="0"/>
              <a:pPr/>
              <a:t>9/23/2010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CAA98A6-B726-4A19-B2AD-ECE4F309C8D5}" type="slidenum">
              <a:rPr lang="en-US" smtClean="0"/>
              <a:pPr/>
              <a:t>‹#›</a:t>
            </a:fld>
            <a:endParaRPr lang="en-US"/>
          </a:p>
        </p:txBody>
      </p:sp>
      <p:sp>
        <p:nvSpPr>
          <p:cNvPr id="9" name="Content Placeholder 8"/>
          <p:cNvSpPr>
            <a:spLocks noGrp="1"/>
          </p:cNvSpPr>
          <p:nvPr>
            <p:ph sz="quarter" idx="1"/>
          </p:nvPr>
        </p:nvSpPr>
        <p:spPr>
          <a:xfrm>
            <a:off x="91440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93395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4400" y="273050"/>
            <a:ext cx="7772400" cy="1143000"/>
          </a:xfrm>
        </p:spPr>
        <p:txBody>
          <a:bodyPr anchor="b" anchorCtr="0"/>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E3FD47DC-F76C-4BF7-975C-7DBE0141A74E}" type="datetimeFigureOut">
              <a:rPr lang="en-US" smtClean="0"/>
              <a:pPr/>
              <a:t>9/23/2010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CAA98A6-B726-4A19-B2AD-ECE4F309C8D5}" type="slidenum">
              <a:rPr lang="en-US" smtClean="0"/>
              <a:pPr/>
              <a:t>‹#›</a:t>
            </a:fld>
            <a:endParaRPr lang="en-US"/>
          </a:p>
        </p:txBody>
      </p:sp>
      <p:sp>
        <p:nvSpPr>
          <p:cNvPr id="11" name="Content Placeholder 10"/>
          <p:cNvSpPr>
            <a:spLocks noGrp="1"/>
          </p:cNvSpPr>
          <p:nvPr>
            <p:ph sz="half" idx="2"/>
          </p:nvPr>
        </p:nvSpPr>
        <p:spPr>
          <a:xfrm>
            <a:off x="9144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4"/>
          </p:nvPr>
        </p:nvSpPr>
        <p:spPr>
          <a:xfrm>
            <a:off x="49530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E3FD47DC-F76C-4BF7-975C-7DBE0141A74E}" type="datetimeFigureOut">
              <a:rPr lang="en-US" smtClean="0"/>
              <a:pPr/>
              <a:t>9/23/2010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CAA98A6-B726-4A19-B2AD-ECE4F309C8D5}"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3FD47DC-F76C-4BF7-975C-7DBE0141A74E}" type="datetimeFigureOut">
              <a:rPr lang="en-US" smtClean="0"/>
              <a:pPr/>
              <a:t>9/23/2010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CAA98A6-B726-4A19-B2AD-ECE4F309C8D5}"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9" name="Rounded Rectangle 8"/>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914400" y="273050"/>
            <a:ext cx="7772400" cy="1143000"/>
          </a:xfrm>
        </p:spPr>
        <p:txBody>
          <a:bodyPr anchor="b" anchorCtr="0"/>
          <a:lstStyle>
            <a:lvl1pPr algn="l">
              <a:buNone/>
              <a:defRPr sz="4000" b="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E3FD47DC-F76C-4BF7-975C-7DBE0141A74E}" type="datetimeFigureOut">
              <a:rPr lang="en-US" smtClean="0"/>
              <a:pPr/>
              <a:t>9/23/2010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CAA98A6-B726-4A19-B2AD-ECE4F309C8D5}" type="slidenum">
              <a:rPr lang="en-US" smtClean="0"/>
              <a:pPr/>
              <a:t>‹#›</a:t>
            </a:fld>
            <a:endParaRPr lang="en-US"/>
          </a:p>
        </p:txBody>
      </p:sp>
      <p:sp>
        <p:nvSpPr>
          <p:cNvPr id="11" name="Content Placeholder 10"/>
          <p:cNvSpPr>
            <a:spLocks noGrp="1"/>
          </p:cNvSpPr>
          <p:nvPr>
            <p:ph sz="quarter" idx="1"/>
          </p:nvPr>
        </p:nvSpPr>
        <p:spPr>
          <a:xfrm>
            <a:off x="2971800" y="1600200"/>
            <a:ext cx="5715000" cy="44958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4900550"/>
            <a:ext cx="7315200" cy="522288"/>
          </a:xfrm>
        </p:spPr>
        <p:txBody>
          <a:bodyPr anchor="ctr">
            <a:noAutofit/>
          </a:bodyPr>
          <a:lstStyle>
            <a:lvl1pPr algn="l">
              <a:buNone/>
              <a:defRPr sz="2800" b="0"/>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E3FD47DC-F76C-4BF7-975C-7DBE0141A74E}" type="datetimeFigureOut">
              <a:rPr lang="en-US" smtClean="0"/>
              <a:pPr/>
              <a:t>9/23/2010</a:t>
            </a:fld>
            <a:endParaRPr lang="en-US"/>
          </a:p>
        </p:txBody>
      </p:sp>
      <p:sp>
        <p:nvSpPr>
          <p:cNvPr id="6" name="Footer Placeholder 5"/>
          <p:cNvSpPr>
            <a:spLocks noGrp="1"/>
          </p:cNvSpPr>
          <p:nvPr>
            <p:ph type="ftr" sz="quarter" idx="11"/>
          </p:nvPr>
        </p:nvSpPr>
        <p:spPr>
          <a:xfrm>
            <a:off x="914400" y="6172200"/>
            <a:ext cx="3886200" cy="457200"/>
          </a:xfrm>
        </p:spPr>
        <p:txBody>
          <a:bodyPr/>
          <a:lstStyle/>
          <a:p>
            <a:endParaRPr lang="en-US"/>
          </a:p>
        </p:txBody>
      </p:sp>
      <p:sp>
        <p:nvSpPr>
          <p:cNvPr id="7" name="Slide Number Placeholder 6"/>
          <p:cNvSpPr>
            <a:spLocks noGrp="1"/>
          </p:cNvSpPr>
          <p:nvPr>
            <p:ph type="sldNum" sz="quarter" idx="12"/>
          </p:nvPr>
        </p:nvSpPr>
        <p:spPr>
          <a:xfrm>
            <a:off x="146304" y="6208776"/>
            <a:ext cx="457200" cy="457200"/>
          </a:xfrm>
        </p:spPr>
        <p:txBody>
          <a:bodyPr/>
          <a:lstStyle/>
          <a:p>
            <a:fld id="{7CAA98A6-B726-4A19-B2AD-ECE4F309C8D5}" type="slidenum">
              <a:rPr lang="en-US" smtClean="0"/>
              <a:pPr/>
              <a:t>‹#›</a:t>
            </a:fld>
            <a:endParaRPr lang="en-US"/>
          </a:p>
        </p:txBody>
      </p:sp>
      <p:sp>
        <p:nvSpPr>
          <p:cNvPr id="11" name="Rectangle 10"/>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Picture Placeholder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en-US" smtClean="0"/>
              <a:t>Click icon to add picture</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8" name="Rounded Rectangle 7"/>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2" name="Title Placeholder 21"/>
          <p:cNvSpPr>
            <a:spLocks noGrp="1"/>
          </p:cNvSpPr>
          <p:nvPr>
            <p:ph type="title"/>
          </p:nvPr>
        </p:nvSpPr>
        <p:spPr>
          <a:xfrm>
            <a:off x="914400" y="274638"/>
            <a:ext cx="7772400" cy="1143000"/>
          </a:xfrm>
          <a:prstGeom prst="rect">
            <a:avLst/>
          </a:prstGeom>
        </p:spPr>
        <p:txBody>
          <a:bodyPr bIns="91440" anchor="b" anchorCtr="0">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fld id="{E3FD47DC-F76C-4BF7-975C-7DBE0141A74E}" type="datetimeFigureOut">
              <a:rPr lang="en-US" smtClean="0"/>
              <a:pPr/>
              <a:t>9/23/2010</a:t>
            </a:fld>
            <a:endParaRPr lang="en-US"/>
          </a:p>
        </p:txBody>
      </p:sp>
      <p:sp>
        <p:nvSpPr>
          <p:cNvPr id="3" name="Footer Placeholder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endParaRPr lang="en-US"/>
          </a:p>
        </p:txBody>
      </p:sp>
      <p:sp>
        <p:nvSpPr>
          <p:cNvPr id="23" name="Slide Number Placeholder 22"/>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7CAA98A6-B726-4A19-B2AD-ECE4F309C8D5}"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793" r:id="rId1"/>
    <p:sldLayoutId id="2147483794" r:id="rId2"/>
    <p:sldLayoutId id="2147483795" r:id="rId3"/>
    <p:sldLayoutId id="2147483796" r:id="rId4"/>
    <p:sldLayoutId id="2147483797" r:id="rId5"/>
    <p:sldLayoutId id="2147483798" r:id="rId6"/>
    <p:sldLayoutId id="2147483799" r:id="rId7"/>
    <p:sldLayoutId id="2147483800" r:id="rId8"/>
    <p:sldLayoutId id="2147483801" r:id="rId9"/>
    <p:sldLayoutId id="2147483802" r:id="rId10"/>
    <p:sldLayoutId id="2147483803"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image" Target="../media/image4.png"/><Relationship Id="rId2" Type="http://schemas.openxmlformats.org/officeDocument/2006/relationships/hyperlink" Target="http://upload.wikimedia.org/wikipedia/commons/4/46/Psp-1000.jpg" TargetMode="External"/><Relationship Id="rId1" Type="http://schemas.openxmlformats.org/officeDocument/2006/relationships/slideLayout" Target="../slideLayouts/slideLayout1.xml"/><Relationship Id="rId6" Type="http://schemas.openxmlformats.org/officeDocument/2006/relationships/hyperlink" Target="http://upload.wikimedia.org/wikipedia/commons/2/2c/PlayStationConsole_bkg-transparent.png" TargetMode="External"/><Relationship Id="rId5" Type="http://schemas.openxmlformats.org/officeDocument/2006/relationships/image" Target="../media/image3.jpeg"/><Relationship Id="rId4" Type="http://schemas.openxmlformats.org/officeDocument/2006/relationships/hyperlink" Target="http://upload.wikimedia.org/wikipedia/commons/f/fe/Game_Boy_Color.jpg" TargetMode="Externa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hyperlink" Target="http://upload.wikimedia.org/wikipedia/commons/5/5e/Odysseye2m.png"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hyperlink" Target="http://en.wikipedia.org/wiki/File:Ralphbaer.jpg"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7" Type="http://schemas.openxmlformats.org/officeDocument/2006/relationships/image" Target="../media/image10.jpeg"/><Relationship Id="rId2" Type="http://schemas.openxmlformats.org/officeDocument/2006/relationships/hyperlink" Target="http://upload.wikimedia.org/wikipedia/commons/3/32/Gameboy.jpg" TargetMode="External"/><Relationship Id="rId1" Type="http://schemas.openxmlformats.org/officeDocument/2006/relationships/slideLayout" Target="../slideLayouts/slideLayout2.xml"/><Relationship Id="rId6" Type="http://schemas.openxmlformats.org/officeDocument/2006/relationships/hyperlink" Target="http://upload.wikimedia.org/wikipedia/commons/d/d0/Gameboy-advance-sp.jpg" TargetMode="External"/><Relationship Id="rId5" Type="http://schemas.openxmlformats.org/officeDocument/2006/relationships/image" Target="../media/image9.png"/><Relationship Id="rId4" Type="http://schemas.openxmlformats.org/officeDocument/2006/relationships/hyperlink" Target="http://upload.wikimedia.org/wikipedia/commons/1/15/Gameboy_Advance_On.png"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12.png"/><Relationship Id="rId2" Type="http://schemas.openxmlformats.org/officeDocument/2006/relationships/hyperlink" Target="http://upload.wikimedia.org/wikipedia/commons/2/2c/PlayStationConsole_bkg-transparent.png" TargetMode="External"/><Relationship Id="rId1" Type="http://schemas.openxmlformats.org/officeDocument/2006/relationships/slideLayout" Target="../slideLayouts/slideLayout2.xml"/><Relationship Id="rId6" Type="http://schemas.openxmlformats.org/officeDocument/2006/relationships/hyperlink" Target="http://upload.wikimedia.org/wikipedia/commons/4/43/Playstation3vector.svg" TargetMode="External"/><Relationship Id="rId5" Type="http://schemas.openxmlformats.org/officeDocument/2006/relationships/image" Target="../media/image11.jpeg"/><Relationship Id="rId4" Type="http://schemas.openxmlformats.org/officeDocument/2006/relationships/hyperlink" Target="http://upload.wikimedia.org/wikipedia/commons/a/a2/SCPH-30000_vertical.jpg" TargetMode="External"/></Relationships>
</file>

<file path=ppt/slides/_rels/slide7.xml.rels><?xml version="1.0" encoding="UTF-8" standalone="yes"?>
<Relationships xmlns="http://schemas.openxmlformats.org/package/2006/relationships"><Relationship Id="rId8" Type="http://schemas.openxmlformats.org/officeDocument/2006/relationships/hyperlink" Target="http://upload.wikimedia.org/wikipedia/commons/2/2f/2009_Taipei_IT_Month_Day1_Sony_PSPgo_white.jpg" TargetMode="External"/><Relationship Id="rId3" Type="http://schemas.openxmlformats.org/officeDocument/2006/relationships/image" Target="../media/image13.jpeg"/><Relationship Id="rId7" Type="http://schemas.openxmlformats.org/officeDocument/2006/relationships/image" Target="../media/image15.jpeg"/><Relationship Id="rId2" Type="http://schemas.openxmlformats.org/officeDocument/2006/relationships/hyperlink" Target="http://upload.wikimedia.org/wikipedia/commons/3/3d/PSP-2000.jpg" TargetMode="External"/><Relationship Id="rId1" Type="http://schemas.openxmlformats.org/officeDocument/2006/relationships/slideLayout" Target="../slideLayouts/slideLayout2.xml"/><Relationship Id="rId6" Type="http://schemas.openxmlformats.org/officeDocument/2006/relationships/hyperlink" Target="http://upload.wikimedia.org/wikipedia/commons/6/60/PSP_Browser.jpg" TargetMode="External"/><Relationship Id="rId5" Type="http://schemas.openxmlformats.org/officeDocument/2006/relationships/image" Target="../media/image14.png"/><Relationship Id="rId4" Type="http://schemas.openxmlformats.org/officeDocument/2006/relationships/hyperlink" Target="http://upload.wikimedia.org/wikipedia/commons/1/1c/PSP_White.png" TargetMode="External"/><Relationship Id="rId9" Type="http://schemas.openxmlformats.org/officeDocument/2006/relationships/image" Target="../media/image16.jpe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normAutofit/>
          </a:bodyPr>
          <a:lstStyle/>
          <a:p>
            <a:r>
              <a:rPr lang="en-US" sz="2800" dirty="0" smtClean="0"/>
              <a:t>By Sabraya Knight</a:t>
            </a:r>
            <a:endParaRPr lang="en-US" sz="2800" dirty="0"/>
          </a:p>
        </p:txBody>
      </p:sp>
      <p:sp>
        <p:nvSpPr>
          <p:cNvPr id="2" name="Title 1"/>
          <p:cNvSpPr>
            <a:spLocks noGrp="1"/>
          </p:cNvSpPr>
          <p:nvPr>
            <p:ph type="ctrTitle"/>
          </p:nvPr>
        </p:nvSpPr>
        <p:spPr/>
        <p:txBody>
          <a:bodyPr>
            <a:normAutofit/>
          </a:bodyPr>
          <a:lstStyle/>
          <a:p>
            <a:r>
              <a:rPr lang="en-US" sz="2800" dirty="0" smtClean="0"/>
              <a:t>Timeline</a:t>
            </a:r>
            <a:r>
              <a:rPr lang="en-US" sz="2800" dirty="0" smtClean="0"/>
              <a:t> </a:t>
            </a:r>
            <a:r>
              <a:rPr lang="en-US" sz="2800" dirty="0" smtClean="0"/>
              <a:t>of the Video Game Console/Social Impact of Video Games</a:t>
            </a:r>
            <a:endParaRPr lang="en-US" sz="2800" dirty="0"/>
          </a:p>
        </p:txBody>
      </p:sp>
      <p:pic>
        <p:nvPicPr>
          <p:cNvPr id="2052" name="Picture 4" descr="File:Psp-1000.jpg">
            <a:hlinkClick r:id="rId2"/>
          </p:cNvPr>
          <p:cNvPicPr>
            <a:picLocks noChangeAspect="1" noChangeArrowheads="1"/>
          </p:cNvPicPr>
          <p:nvPr/>
        </p:nvPicPr>
        <p:blipFill>
          <a:blip r:embed="rId3" cstate="print"/>
          <a:srcRect/>
          <a:stretch>
            <a:fillRect/>
          </a:stretch>
        </p:blipFill>
        <p:spPr bwMode="auto">
          <a:xfrm>
            <a:off x="3200400" y="152400"/>
            <a:ext cx="2438400" cy="1219200"/>
          </a:xfrm>
          <a:prstGeom prst="rect">
            <a:avLst/>
          </a:prstGeom>
          <a:noFill/>
        </p:spPr>
      </p:pic>
      <p:pic>
        <p:nvPicPr>
          <p:cNvPr id="2054" name="Picture 6" descr="File:Game Boy Color.jpg">
            <a:hlinkClick r:id="rId4"/>
          </p:cNvPr>
          <p:cNvPicPr>
            <a:picLocks noChangeAspect="1" noChangeArrowheads="1"/>
          </p:cNvPicPr>
          <p:nvPr/>
        </p:nvPicPr>
        <p:blipFill>
          <a:blip r:embed="rId5" cstate="print"/>
          <a:srcRect/>
          <a:stretch>
            <a:fillRect/>
          </a:stretch>
        </p:blipFill>
        <p:spPr bwMode="auto">
          <a:xfrm>
            <a:off x="7216140" y="4114800"/>
            <a:ext cx="1508760" cy="2286000"/>
          </a:xfrm>
          <a:prstGeom prst="rect">
            <a:avLst/>
          </a:prstGeom>
          <a:noFill/>
        </p:spPr>
      </p:pic>
      <p:pic>
        <p:nvPicPr>
          <p:cNvPr id="2056" name="Picture 8" descr="File:PlayStationConsole bkg-transparent.png">
            <a:hlinkClick r:id="rId6"/>
          </p:cNvPr>
          <p:cNvPicPr>
            <a:picLocks noChangeAspect="1" noChangeArrowheads="1"/>
          </p:cNvPicPr>
          <p:nvPr/>
        </p:nvPicPr>
        <p:blipFill>
          <a:blip r:embed="rId7" cstate="print"/>
          <a:srcRect/>
          <a:stretch>
            <a:fillRect/>
          </a:stretch>
        </p:blipFill>
        <p:spPr bwMode="auto">
          <a:xfrm>
            <a:off x="381000" y="4419600"/>
            <a:ext cx="3429000" cy="2057400"/>
          </a:xfrm>
          <a:prstGeom prst="rect">
            <a:avLst/>
          </a:prstGeom>
          <a:noFill/>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Solutions!</a:t>
            </a:r>
            <a:endParaRPr lang="en-US" dirty="0"/>
          </a:p>
        </p:txBody>
      </p:sp>
      <p:sp>
        <p:nvSpPr>
          <p:cNvPr id="3" name="Content Placeholder 2"/>
          <p:cNvSpPr>
            <a:spLocks noGrp="1"/>
          </p:cNvSpPr>
          <p:nvPr>
            <p:ph sz="quarter" idx="1"/>
          </p:nvPr>
        </p:nvSpPr>
        <p:spPr/>
        <p:txBody>
          <a:bodyPr/>
          <a:lstStyle/>
          <a:p>
            <a:pPr>
              <a:buNone/>
            </a:pPr>
            <a:r>
              <a:rPr lang="en-US" dirty="0" smtClean="0"/>
              <a:t>On</a:t>
            </a:r>
            <a:r>
              <a:rPr lang="en-US" dirty="0" smtClean="0"/>
              <a:t>e</a:t>
            </a:r>
            <a:r>
              <a:rPr lang="en-US" dirty="0" smtClean="0"/>
              <a:t> solution to solving the problem of video game addictions is to sponsor more programs in helping to prevent video game addictions. The gamer is, however, still responsible for his or hers time spent on video games. Another solution would be better time management, such as a schedule organizing their activities. </a:t>
            </a: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Conclusion</a:t>
            </a:r>
            <a:endParaRPr lang="en-US" dirty="0"/>
          </a:p>
        </p:txBody>
      </p:sp>
      <p:sp>
        <p:nvSpPr>
          <p:cNvPr id="3" name="Content Placeholder 2"/>
          <p:cNvSpPr>
            <a:spLocks noGrp="1"/>
          </p:cNvSpPr>
          <p:nvPr>
            <p:ph sz="quarter" idx="1"/>
          </p:nvPr>
        </p:nvSpPr>
        <p:spPr/>
        <p:txBody>
          <a:bodyPr/>
          <a:lstStyle/>
          <a:p>
            <a:pPr>
              <a:buNone/>
            </a:pPr>
            <a:r>
              <a:rPr lang="en-US" dirty="0" smtClean="0"/>
              <a:t>The video game industry has grown full and rapidly, earning the interest of both children and adults. </a:t>
            </a:r>
            <a:r>
              <a:rPr lang="en-US" dirty="0" smtClean="0"/>
              <a:t>Video games are a wondrous source of entertainment, but too much time spent on playing video games is bound to have a negative impact on  gamers' lives. If the right steps are taken and the effort is given, video game addiction could be the farthest thing from a person’s mind. The future of video games, video game consoles, and for gamers looks to be very bright and entertaining.</a:t>
            </a:r>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Bibliography</a:t>
            </a:r>
            <a:endParaRPr lang="en-US" dirty="0"/>
          </a:p>
        </p:txBody>
      </p:sp>
      <p:sp>
        <p:nvSpPr>
          <p:cNvPr id="3" name="Content Placeholder 2"/>
          <p:cNvSpPr>
            <a:spLocks noGrp="1"/>
          </p:cNvSpPr>
          <p:nvPr>
            <p:ph sz="quarter" idx="1"/>
          </p:nvPr>
        </p:nvSpPr>
        <p:spPr/>
        <p:txBody>
          <a:bodyPr>
            <a:normAutofit lnSpcReduction="10000"/>
          </a:bodyPr>
          <a:lstStyle/>
          <a:p>
            <a:pPr>
              <a:buNone/>
            </a:pPr>
            <a:r>
              <a:rPr lang="en-US" sz="1600" dirty="0" smtClean="0"/>
              <a:t>Information</a:t>
            </a:r>
          </a:p>
          <a:p>
            <a:r>
              <a:rPr lang="en-US" sz="1600" dirty="0" smtClean="0"/>
              <a:t>Plunkett, Luke. Every Video Game Console Ever Made(August 3, 2010), September 10, 2010[http://www.kotaku.com.au/2010/08/every-video-game-console-ever-made]</a:t>
            </a:r>
          </a:p>
          <a:p>
            <a:r>
              <a:rPr lang="en-US" sz="1600" dirty="0" smtClean="0"/>
              <a:t>Author not given. Video Game Addiction(</a:t>
            </a:r>
            <a:r>
              <a:rPr lang="en-US" sz="1600" dirty="0" err="1" smtClean="0"/>
              <a:t>n.d</a:t>
            </a:r>
            <a:r>
              <a:rPr lang="en-US" sz="1600" dirty="0" smtClean="0"/>
              <a:t>), September 10, 2010[http://www.video-game-addiction.org</a:t>
            </a:r>
            <a:r>
              <a:rPr lang="en-US" sz="1600" dirty="0" smtClean="0"/>
              <a:t>/]</a:t>
            </a:r>
          </a:p>
          <a:p>
            <a:r>
              <a:rPr lang="en-US" sz="1600" dirty="0" err="1" smtClean="0"/>
              <a:t>Bellis</a:t>
            </a:r>
            <a:r>
              <a:rPr lang="en-US" sz="1600" dirty="0" smtClean="0"/>
              <a:t>, Mary. The History of Computers and Video Games(date not given), September 23, 2010[http://inventors.about.com//library/inventors/blcomputer-videogames.htm]</a:t>
            </a:r>
            <a:endParaRPr lang="en-US" sz="1600" dirty="0" smtClean="0"/>
          </a:p>
          <a:p>
            <a:r>
              <a:rPr lang="en-US" sz="1600" dirty="0" smtClean="0"/>
              <a:t>Cohen, D.S. What is Gameboy(date not given), September 23, 2020[http://gameboy.com/od/hardwareprofiles/p/WhatIsGB.htm]</a:t>
            </a:r>
          </a:p>
          <a:p>
            <a:r>
              <a:rPr lang="en-US" sz="1600" dirty="0" smtClean="0"/>
              <a:t>No author given, Playstation(September 22, 2010), September 23, 2010[http://en.wikipedia.org/wiki/Playstation</a:t>
            </a:r>
          </a:p>
          <a:p>
            <a:r>
              <a:rPr lang="en-US" sz="1600" dirty="0" smtClean="0"/>
              <a:t>No author given, Playstation Portable(September 22, 2010), September 23, 2010[http://en.wikipedia.org/wiki/Playstation_Portable]</a:t>
            </a:r>
          </a:p>
          <a:p>
            <a:r>
              <a:rPr lang="en-US" sz="1600" dirty="0" smtClean="0"/>
              <a:t>No author given, Worldwide Gaming(No month or date, 2010), September 23, 2010[http://worldwidegaming.com/]</a:t>
            </a:r>
          </a:p>
          <a:p>
            <a:r>
              <a:rPr lang="en-US" sz="1600" dirty="0" err="1" smtClean="0"/>
              <a:t>Rauh</a:t>
            </a:r>
            <a:r>
              <a:rPr lang="en-US" sz="1600" dirty="0" smtClean="0"/>
              <a:t>, Sherry, Video Game Addiction(no date given), September 23, 2010[http://www.webmd.com/mental-health/features/video-game-addiction-no-fun]</a:t>
            </a:r>
          </a:p>
          <a:p>
            <a:endParaRPr lang="en-US" sz="1600"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t>
            </a:r>
            <a:r>
              <a:rPr lang="en-US" dirty="0" smtClean="0"/>
              <a:t> </a:t>
            </a:r>
            <a:r>
              <a:rPr lang="en-US" dirty="0" smtClean="0"/>
              <a:t>   Bibliography</a:t>
            </a:r>
            <a:endParaRPr lang="en-US" dirty="0"/>
          </a:p>
        </p:txBody>
      </p:sp>
      <p:sp>
        <p:nvSpPr>
          <p:cNvPr id="3" name="Content Placeholder 2"/>
          <p:cNvSpPr>
            <a:spLocks noGrp="1"/>
          </p:cNvSpPr>
          <p:nvPr>
            <p:ph sz="quarter" idx="1"/>
          </p:nvPr>
        </p:nvSpPr>
        <p:spPr/>
        <p:txBody>
          <a:bodyPr>
            <a:normAutofit/>
          </a:bodyPr>
          <a:lstStyle/>
          <a:p>
            <a:pPr>
              <a:buNone/>
            </a:pPr>
            <a:r>
              <a:rPr lang="en-US" sz="1600" dirty="0" smtClean="0"/>
              <a:t>Information(cont.)</a:t>
            </a:r>
          </a:p>
          <a:p>
            <a:r>
              <a:rPr lang="en-US" sz="1600" dirty="0" smtClean="0"/>
              <a:t>No author given, Ralph Baer(September 23, 2010), September 23, 2010[http://en.wikipedia.org/wiki/Ralph_H._Baer]</a:t>
            </a:r>
          </a:p>
          <a:p>
            <a:pPr>
              <a:buNone/>
            </a:pPr>
            <a:endParaRPr lang="en-US" sz="1600" dirty="0" smtClean="0"/>
          </a:p>
          <a:p>
            <a:pPr>
              <a:buNone/>
            </a:pPr>
            <a:r>
              <a:rPr lang="en-US" sz="1600" dirty="0" smtClean="0"/>
              <a:t>Pictures</a:t>
            </a:r>
          </a:p>
          <a:p>
            <a:r>
              <a:rPr lang="en-US" sz="1600" dirty="0" smtClean="0"/>
              <a:t>http://en.wikipedia.org./wiki/File:Gameboy.jpg</a:t>
            </a:r>
          </a:p>
          <a:p>
            <a:r>
              <a:rPr lang="en-US" sz="1600" dirty="0" smtClean="0"/>
              <a:t>http://en.wikipedia.org/wiki/File:Gameboy_Advance_On.png</a:t>
            </a:r>
          </a:p>
          <a:p>
            <a:r>
              <a:rPr lang="en-US" sz="1600" dirty="0" smtClean="0"/>
              <a:t>http://en.wikipedia.org/wiki/File:Game-advance-sp.jpg</a:t>
            </a:r>
          </a:p>
          <a:p>
            <a:r>
              <a:rPr lang="en-US" sz="1600" dirty="0" smtClean="0"/>
              <a:t>http://en.wikipedai.org/wiki/File:SCPH-30000_vertical.jpg</a:t>
            </a:r>
          </a:p>
          <a:p>
            <a:r>
              <a:rPr lang="en-US" sz="1600" dirty="0" smtClean="0"/>
              <a:t>http://en.wikipedia.org/wiki/File:Playstation3vector.svg</a:t>
            </a:r>
          </a:p>
          <a:p>
            <a:r>
              <a:rPr lang="en-US" sz="1600" dirty="0" smtClean="0"/>
              <a:t>http://en.wikipedia.org/wiki/File:PSP_White.png</a:t>
            </a:r>
          </a:p>
          <a:p>
            <a:r>
              <a:rPr lang="en-US" sz="1600" dirty="0" smtClean="0"/>
              <a:t>http://en.wikipedia.org/wiki/File:PSP_Browser.jpg</a:t>
            </a:r>
          </a:p>
          <a:p>
            <a:r>
              <a:rPr lang="en-US" sz="1600" dirty="0" smtClean="0"/>
              <a:t>http://en.wikipedia.org/wiki/File:2009_Taipei_IT_Month_Day1_Sony_PSP_white.jpg</a:t>
            </a:r>
          </a:p>
          <a:p>
            <a:r>
              <a:rPr lang="en-US" sz="1600" dirty="0" smtClean="0"/>
              <a:t>http://en.wikipedia.org/wiki/File:Ralphbaer.jpg</a:t>
            </a:r>
          </a:p>
          <a:p>
            <a:endParaRPr lang="en-US" sz="1600" dirty="0" smtClean="0"/>
          </a:p>
          <a:p>
            <a:endParaRPr lang="en-US" sz="1600" dirty="0" smtClean="0"/>
          </a:p>
          <a:p>
            <a:endParaRPr lang="en-US" sz="1600" dirty="0" smtClean="0"/>
          </a:p>
          <a:p>
            <a:endParaRPr lang="en-US" sz="1600" dirty="0" smtClean="0"/>
          </a:p>
          <a:p>
            <a:endParaRPr lang="en-US" sz="16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 Virtual Paradise</a:t>
            </a:r>
            <a:endParaRPr lang="en-US" dirty="0"/>
          </a:p>
        </p:txBody>
      </p:sp>
      <p:sp>
        <p:nvSpPr>
          <p:cNvPr id="3" name="Content Placeholder 2"/>
          <p:cNvSpPr>
            <a:spLocks noGrp="1"/>
          </p:cNvSpPr>
          <p:nvPr>
            <p:ph sz="quarter" idx="1"/>
          </p:nvPr>
        </p:nvSpPr>
        <p:spPr>
          <a:xfrm>
            <a:off x="914400" y="1447800"/>
            <a:ext cx="7772400" cy="3429000"/>
          </a:xfrm>
        </p:spPr>
        <p:txBody>
          <a:bodyPr/>
          <a:lstStyle/>
          <a:p>
            <a:pPr>
              <a:buNone/>
            </a:pPr>
            <a:r>
              <a:rPr lang="en-US" dirty="0" smtClean="0"/>
              <a:t>	All around the world, people enjoy good video games. From children to adults, people love to pick up a controller and play for hours. There are millions and millions of video games out in the world, with many more sprouting from different genres. However, video games would be nearly worthless without the consoles to play them on. This power point focuses on the creation of video game consoles, and the social impact of video games.			</a:t>
            </a:r>
            <a:endParaRPr lang="en-US" dirty="0"/>
          </a:p>
        </p:txBody>
      </p:sp>
      <p:pic>
        <p:nvPicPr>
          <p:cNvPr id="1026" name="Picture 2" descr="http://www.bruceongames.com/wp-content/uploads/2008/02/kids-playing-video-games.jpg"/>
          <p:cNvPicPr>
            <a:picLocks noChangeAspect="1" noChangeArrowheads="1"/>
          </p:cNvPicPr>
          <p:nvPr/>
        </p:nvPicPr>
        <p:blipFill>
          <a:blip r:embed="rId2" cstate="print"/>
          <a:srcRect/>
          <a:stretch>
            <a:fillRect/>
          </a:stretch>
        </p:blipFill>
        <p:spPr bwMode="auto">
          <a:xfrm>
            <a:off x="4849752" y="4572000"/>
            <a:ext cx="3132197" cy="1952625"/>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Very First Video Game Console</a:t>
            </a:r>
            <a:endParaRPr lang="en-US" dirty="0"/>
          </a:p>
        </p:txBody>
      </p:sp>
      <p:sp>
        <p:nvSpPr>
          <p:cNvPr id="3" name="Content Placeholder 2"/>
          <p:cNvSpPr>
            <a:spLocks noGrp="1"/>
          </p:cNvSpPr>
          <p:nvPr>
            <p:ph sz="quarter" idx="1"/>
          </p:nvPr>
        </p:nvSpPr>
        <p:spPr/>
        <p:txBody>
          <a:bodyPr/>
          <a:lstStyle/>
          <a:p>
            <a:pPr>
              <a:buNone/>
            </a:pPr>
            <a:r>
              <a:rPr lang="en-US" dirty="0" smtClean="0"/>
              <a:t>	In 1972, the very first video game console created was the “Magnavox Odyssey”. It was created by the manufacturing company Magnavox. One of the few games that was made for the first Magnavox Odyssey was Pong, a cult-classic video game known throughout the world.  The “Magnavox Odyssey is pictured below.</a:t>
            </a:r>
            <a:endParaRPr lang="en-US" dirty="0"/>
          </a:p>
        </p:txBody>
      </p:sp>
      <p:pic>
        <p:nvPicPr>
          <p:cNvPr id="10242" name="Picture 2" descr="File:Odysseye2m.png">
            <a:hlinkClick r:id="rId2"/>
          </p:cNvPr>
          <p:cNvPicPr>
            <a:picLocks noChangeAspect="1" noChangeArrowheads="1"/>
          </p:cNvPicPr>
          <p:nvPr/>
        </p:nvPicPr>
        <p:blipFill>
          <a:blip r:embed="rId3" cstate="print"/>
          <a:srcRect/>
          <a:stretch>
            <a:fillRect/>
          </a:stretch>
        </p:blipFill>
        <p:spPr bwMode="auto">
          <a:xfrm>
            <a:off x="3048000" y="4267200"/>
            <a:ext cx="3234197" cy="1932433"/>
          </a:xfrm>
          <a:prstGeom prst="rect">
            <a:avLst/>
          </a:prstGeo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t>
            </a:r>
            <a:r>
              <a:rPr lang="en-US" smtClean="0"/>
              <a:t>		Pong God</a:t>
            </a:r>
            <a:endParaRPr lang="en-US" dirty="0"/>
          </a:p>
        </p:txBody>
      </p:sp>
      <p:sp>
        <p:nvSpPr>
          <p:cNvPr id="3" name="Content Placeholder 2"/>
          <p:cNvSpPr>
            <a:spLocks noGrp="1"/>
          </p:cNvSpPr>
          <p:nvPr>
            <p:ph sz="quarter" idx="1"/>
          </p:nvPr>
        </p:nvSpPr>
        <p:spPr/>
        <p:txBody>
          <a:bodyPr>
            <a:normAutofit/>
          </a:bodyPr>
          <a:lstStyle/>
          <a:p>
            <a:pPr>
              <a:buNone/>
            </a:pPr>
            <a:r>
              <a:rPr lang="en-US" sz="2800" dirty="0" smtClean="0"/>
              <a:t>The game of “Pong”, one of the very first video games for the Magnavox Odyssey, was created by Ralph Baer. Pong was also the first arcade game. Pong instantly became a success, and is still considered one of the greatest and classic games of all time. </a:t>
            </a:r>
            <a:endParaRPr lang="en-US" sz="2800" dirty="0" smtClean="0"/>
          </a:p>
        </p:txBody>
      </p:sp>
      <p:pic>
        <p:nvPicPr>
          <p:cNvPr id="9220" name="Picture 4" descr="http://upload.wikimedia.org/wikipedia/commons/thumb/c/ca/Ralphbaer.jpg/300px-Ralphbaer.jpg">
            <a:hlinkClick r:id="rId2"/>
          </p:cNvPr>
          <p:cNvPicPr>
            <a:picLocks noChangeAspect="1" noChangeArrowheads="1"/>
          </p:cNvPicPr>
          <p:nvPr/>
        </p:nvPicPr>
        <p:blipFill>
          <a:blip r:embed="rId3" cstate="print"/>
          <a:srcRect/>
          <a:stretch>
            <a:fillRect/>
          </a:stretch>
        </p:blipFill>
        <p:spPr bwMode="auto">
          <a:xfrm>
            <a:off x="3200400" y="3810000"/>
            <a:ext cx="2857500" cy="2562226"/>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Gameboy</a:t>
            </a:r>
            <a:endParaRPr lang="en-US" dirty="0"/>
          </a:p>
        </p:txBody>
      </p:sp>
      <p:sp>
        <p:nvSpPr>
          <p:cNvPr id="3" name="Content Placeholder 2"/>
          <p:cNvSpPr>
            <a:spLocks noGrp="1"/>
          </p:cNvSpPr>
          <p:nvPr>
            <p:ph sz="quarter" idx="1"/>
          </p:nvPr>
        </p:nvSpPr>
        <p:spPr/>
        <p:txBody>
          <a:bodyPr/>
          <a:lstStyle/>
          <a:p>
            <a:pPr>
              <a:buNone/>
            </a:pPr>
            <a:r>
              <a:rPr lang="en-US" dirty="0" smtClean="0"/>
              <a:t>Many years passed, and so did many versions of the Magnavox Odyssey. With every passing year, game manufactures thought of ways to improve the quality of their consoles. In 1989, Nintendo released the very first “Gameboy”, and Gameboy would become a very popular line of handheld consoles. From 1989 onward, gaming was not limited to just the household or the arcade. </a:t>
            </a:r>
            <a:endParaRPr lang="en-US" dirty="0"/>
          </a:p>
        </p:txBody>
      </p:sp>
      <p:pic>
        <p:nvPicPr>
          <p:cNvPr id="8194" name="Picture 2" descr="File:Gameboy.jpg">
            <a:hlinkClick r:id="rId2"/>
          </p:cNvPr>
          <p:cNvPicPr>
            <a:picLocks noChangeAspect="1" noChangeArrowheads="1"/>
          </p:cNvPicPr>
          <p:nvPr/>
        </p:nvPicPr>
        <p:blipFill>
          <a:blip r:embed="rId3" cstate="print"/>
          <a:srcRect/>
          <a:stretch>
            <a:fillRect/>
          </a:stretch>
        </p:blipFill>
        <p:spPr bwMode="auto">
          <a:xfrm>
            <a:off x="838200" y="4343400"/>
            <a:ext cx="1371600" cy="2286000"/>
          </a:xfrm>
          <a:prstGeom prst="rect">
            <a:avLst/>
          </a:prstGeom>
          <a:noFill/>
        </p:spPr>
      </p:pic>
      <p:pic>
        <p:nvPicPr>
          <p:cNvPr id="8196" name="Picture 4" descr="File:Gameboy Advance On.png">
            <a:hlinkClick r:id="rId4"/>
          </p:cNvPr>
          <p:cNvPicPr>
            <a:picLocks noChangeAspect="1" noChangeArrowheads="1"/>
          </p:cNvPicPr>
          <p:nvPr/>
        </p:nvPicPr>
        <p:blipFill>
          <a:blip r:embed="rId5" cstate="print"/>
          <a:srcRect/>
          <a:stretch>
            <a:fillRect/>
          </a:stretch>
        </p:blipFill>
        <p:spPr bwMode="auto">
          <a:xfrm>
            <a:off x="6471392" y="5029200"/>
            <a:ext cx="2474027" cy="1428751"/>
          </a:xfrm>
          <a:prstGeom prst="rect">
            <a:avLst/>
          </a:prstGeom>
          <a:noFill/>
        </p:spPr>
      </p:pic>
      <p:pic>
        <p:nvPicPr>
          <p:cNvPr id="8198" name="Picture 6" descr="File:Gameboy-advance-sp.jpg">
            <a:hlinkClick r:id="rId6"/>
          </p:cNvPr>
          <p:cNvPicPr>
            <a:picLocks noChangeAspect="1" noChangeArrowheads="1"/>
          </p:cNvPicPr>
          <p:nvPr/>
        </p:nvPicPr>
        <p:blipFill>
          <a:blip r:embed="rId7" cstate="print"/>
          <a:srcRect/>
          <a:stretch>
            <a:fillRect/>
          </a:stretch>
        </p:blipFill>
        <p:spPr bwMode="auto">
          <a:xfrm>
            <a:off x="3352800" y="4648200"/>
            <a:ext cx="2316480" cy="1930400"/>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 New Era: Playstation</a:t>
            </a:r>
            <a:endParaRPr lang="en-US" dirty="0"/>
          </a:p>
        </p:txBody>
      </p:sp>
      <p:sp>
        <p:nvSpPr>
          <p:cNvPr id="3" name="Content Placeholder 2"/>
          <p:cNvSpPr>
            <a:spLocks noGrp="1"/>
          </p:cNvSpPr>
          <p:nvPr>
            <p:ph sz="quarter" idx="1"/>
          </p:nvPr>
        </p:nvSpPr>
        <p:spPr/>
        <p:txBody>
          <a:bodyPr/>
          <a:lstStyle/>
          <a:p>
            <a:pPr>
              <a:buNone/>
            </a:pPr>
            <a:r>
              <a:rPr lang="en-US" dirty="0" smtClean="0"/>
              <a:t>In 1994, Sony Entertainment released the first “Playstation”. This turned out to be extremely popular, and soon, different versions and alterations were released to the public.  </a:t>
            </a:r>
            <a:endParaRPr lang="en-US" dirty="0"/>
          </a:p>
        </p:txBody>
      </p:sp>
      <p:pic>
        <p:nvPicPr>
          <p:cNvPr id="7172" name="Picture 4" descr="File:PlayStationConsole bkg-transparent.png">
            <a:hlinkClick r:id="rId2"/>
          </p:cNvPr>
          <p:cNvPicPr>
            <a:picLocks noChangeAspect="1" noChangeArrowheads="1"/>
          </p:cNvPicPr>
          <p:nvPr/>
        </p:nvPicPr>
        <p:blipFill>
          <a:blip r:embed="rId3" cstate="print"/>
          <a:srcRect/>
          <a:stretch>
            <a:fillRect/>
          </a:stretch>
        </p:blipFill>
        <p:spPr bwMode="auto">
          <a:xfrm>
            <a:off x="152400" y="4495800"/>
            <a:ext cx="3175000" cy="1905000"/>
          </a:xfrm>
          <a:prstGeom prst="rect">
            <a:avLst/>
          </a:prstGeom>
          <a:noFill/>
        </p:spPr>
      </p:pic>
      <p:pic>
        <p:nvPicPr>
          <p:cNvPr id="7174" name="Picture 6" descr="File:SCPH-30000 vertical.jpg">
            <a:hlinkClick r:id="rId4"/>
          </p:cNvPr>
          <p:cNvPicPr>
            <a:picLocks noChangeAspect="1" noChangeArrowheads="1"/>
          </p:cNvPicPr>
          <p:nvPr/>
        </p:nvPicPr>
        <p:blipFill>
          <a:blip r:embed="rId5" cstate="print"/>
          <a:srcRect/>
          <a:stretch>
            <a:fillRect/>
          </a:stretch>
        </p:blipFill>
        <p:spPr bwMode="auto">
          <a:xfrm>
            <a:off x="6400800" y="4343400"/>
            <a:ext cx="1676400" cy="2235200"/>
          </a:xfrm>
          <a:prstGeom prst="rect">
            <a:avLst/>
          </a:prstGeom>
          <a:noFill/>
        </p:spPr>
      </p:pic>
      <p:pic>
        <p:nvPicPr>
          <p:cNvPr id="7176" name="Picture 8" descr="File:Playstation3vector.svg">
            <a:hlinkClick r:id="rId6"/>
          </p:cNvPr>
          <p:cNvPicPr>
            <a:picLocks noChangeAspect="1" noChangeArrowheads="1"/>
          </p:cNvPicPr>
          <p:nvPr/>
        </p:nvPicPr>
        <p:blipFill>
          <a:blip r:embed="rId7" cstate="print"/>
          <a:srcRect/>
          <a:stretch>
            <a:fillRect/>
          </a:stretch>
        </p:blipFill>
        <p:spPr bwMode="auto">
          <a:xfrm>
            <a:off x="3581400" y="2846872"/>
            <a:ext cx="1838325" cy="2501123"/>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Handheld Upgrade</a:t>
            </a:r>
            <a:endParaRPr lang="en-US" dirty="0"/>
          </a:p>
        </p:txBody>
      </p:sp>
      <p:sp>
        <p:nvSpPr>
          <p:cNvPr id="3" name="Content Placeholder 2"/>
          <p:cNvSpPr>
            <a:spLocks noGrp="1"/>
          </p:cNvSpPr>
          <p:nvPr>
            <p:ph sz="quarter" idx="1"/>
          </p:nvPr>
        </p:nvSpPr>
        <p:spPr/>
        <p:txBody>
          <a:bodyPr/>
          <a:lstStyle/>
          <a:p>
            <a:pPr>
              <a:buNone/>
            </a:pPr>
            <a:r>
              <a:rPr lang="en-US" dirty="0" smtClean="0"/>
              <a:t>In 2004, the “Playstation Portable” was released in Japan; “Playstation Portable” was released in North American </a:t>
            </a:r>
            <a:r>
              <a:rPr lang="en-US" dirty="0" smtClean="0"/>
              <a:t>the following year. Fans of the popular “Gameboy” were probably impressed and amazed at the PSP’s amazing features, video quality, and slick design. Features of the PSP included earphone input, music downloads, and Internet access.</a:t>
            </a:r>
            <a:endParaRPr lang="en-US" dirty="0"/>
          </a:p>
        </p:txBody>
      </p:sp>
      <p:pic>
        <p:nvPicPr>
          <p:cNvPr id="6148" name="Picture 4" descr="File:PSP-2000.jpg">
            <a:hlinkClick r:id="rId2"/>
          </p:cNvPr>
          <p:cNvPicPr>
            <a:picLocks noChangeAspect="1" noChangeArrowheads="1"/>
          </p:cNvPicPr>
          <p:nvPr/>
        </p:nvPicPr>
        <p:blipFill>
          <a:blip r:embed="rId3" cstate="print"/>
          <a:srcRect/>
          <a:stretch>
            <a:fillRect/>
          </a:stretch>
        </p:blipFill>
        <p:spPr bwMode="auto">
          <a:xfrm>
            <a:off x="381000" y="5029200"/>
            <a:ext cx="2428760" cy="1247776"/>
          </a:xfrm>
          <a:prstGeom prst="rect">
            <a:avLst/>
          </a:prstGeom>
          <a:noFill/>
        </p:spPr>
      </p:pic>
      <p:pic>
        <p:nvPicPr>
          <p:cNvPr id="6150" name="Picture 6" descr="File:PSP White.png">
            <a:hlinkClick r:id="rId4"/>
          </p:cNvPr>
          <p:cNvPicPr>
            <a:picLocks noChangeAspect="1" noChangeArrowheads="1"/>
          </p:cNvPicPr>
          <p:nvPr/>
        </p:nvPicPr>
        <p:blipFill>
          <a:blip r:embed="rId5" cstate="print"/>
          <a:srcRect/>
          <a:stretch>
            <a:fillRect/>
          </a:stretch>
        </p:blipFill>
        <p:spPr bwMode="auto">
          <a:xfrm>
            <a:off x="3429000" y="4038600"/>
            <a:ext cx="1981200" cy="1485900"/>
          </a:xfrm>
          <a:prstGeom prst="rect">
            <a:avLst/>
          </a:prstGeom>
          <a:noFill/>
        </p:spPr>
      </p:pic>
      <p:pic>
        <p:nvPicPr>
          <p:cNvPr id="6152" name="Picture 8" descr="File:PSP Browser.jpg">
            <a:hlinkClick r:id="rId6"/>
          </p:cNvPr>
          <p:cNvPicPr>
            <a:picLocks noChangeAspect="1" noChangeArrowheads="1"/>
          </p:cNvPicPr>
          <p:nvPr/>
        </p:nvPicPr>
        <p:blipFill>
          <a:blip r:embed="rId7" cstate="print"/>
          <a:srcRect/>
          <a:stretch>
            <a:fillRect/>
          </a:stretch>
        </p:blipFill>
        <p:spPr bwMode="auto">
          <a:xfrm>
            <a:off x="5943600" y="5181600"/>
            <a:ext cx="2286000" cy="1174433"/>
          </a:xfrm>
          <a:prstGeom prst="rect">
            <a:avLst/>
          </a:prstGeom>
          <a:noFill/>
        </p:spPr>
      </p:pic>
      <p:pic>
        <p:nvPicPr>
          <p:cNvPr id="6156" name="Picture 12" descr="File:2009 Taipei IT Month Day1 Sony PSPgo white.jpg">
            <a:hlinkClick r:id="rId8"/>
          </p:cNvPr>
          <p:cNvPicPr>
            <a:picLocks noChangeAspect="1" noChangeArrowheads="1"/>
          </p:cNvPicPr>
          <p:nvPr/>
        </p:nvPicPr>
        <p:blipFill>
          <a:blip r:embed="rId9" cstate="print"/>
          <a:srcRect/>
          <a:stretch>
            <a:fillRect/>
          </a:stretch>
        </p:blipFill>
        <p:spPr bwMode="auto">
          <a:xfrm>
            <a:off x="711200" y="228600"/>
            <a:ext cx="1727200" cy="1295400"/>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t>
            </a:r>
            <a:r>
              <a:rPr lang="en-US" dirty="0" smtClean="0"/>
              <a:t>Worldwide Gaming</a:t>
            </a:r>
            <a:endParaRPr lang="en-US" dirty="0"/>
          </a:p>
        </p:txBody>
      </p:sp>
      <p:sp>
        <p:nvSpPr>
          <p:cNvPr id="3" name="Content Placeholder 2"/>
          <p:cNvSpPr>
            <a:spLocks noGrp="1"/>
          </p:cNvSpPr>
          <p:nvPr>
            <p:ph sz="quarter" idx="1"/>
          </p:nvPr>
        </p:nvSpPr>
        <p:spPr/>
        <p:txBody>
          <a:bodyPr/>
          <a:lstStyle/>
          <a:p>
            <a:pPr>
              <a:buNone/>
            </a:pPr>
            <a:r>
              <a:rPr lang="en-US" dirty="0" smtClean="0"/>
              <a:t>The entertaining world of video gaming has gone far and beyond, and is currently evolving as we speak. Video gaming has gone so far that it has reached many Las Vegas casinos, following right after the legalization of video game casinos in Illinois. This shows that people of all ages can enjoy the pleasures of video games, whether in the household, on the go, or in the casinos.</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Life Lived By A Controller</a:t>
            </a:r>
            <a:endParaRPr lang="en-US" dirty="0"/>
          </a:p>
        </p:txBody>
      </p:sp>
      <p:sp>
        <p:nvSpPr>
          <p:cNvPr id="3" name="Content Placeholder 2"/>
          <p:cNvSpPr>
            <a:spLocks noGrp="1"/>
          </p:cNvSpPr>
          <p:nvPr>
            <p:ph sz="quarter" idx="1"/>
          </p:nvPr>
        </p:nvSpPr>
        <p:spPr/>
        <p:txBody>
          <a:bodyPr/>
          <a:lstStyle/>
          <a:p>
            <a:pPr>
              <a:buNone/>
            </a:pPr>
            <a:r>
              <a:rPr lang="en-US" dirty="0" smtClean="0"/>
              <a:t>While video games are fun, there are many downsides in playing many hours of video games. A prime example is the gamers' development of a “video game addiction”. A video game addiction could lead to isolation from the outside world, a decrease in social skills, debt, and even depression. There are many programs and interventions held for people who are stricken with a video game addiction, but are results REALLY satisfying?</a:t>
            </a:r>
            <a:endParaRPr lang="en-US" dirty="0"/>
          </a:p>
        </p:txBody>
      </p:sp>
      <p:sp>
        <p:nvSpPr>
          <p:cNvPr id="4097" name="Rectangle 1"/>
          <p:cNvSpPr>
            <a:spLocks noChangeArrowheads="1"/>
          </p:cNvSpPr>
          <p:nvPr/>
        </p:nvSpPr>
        <p:spPr bwMode="auto">
          <a:xfrm>
            <a:off x="0" y="0"/>
            <a:ext cx="9144000" cy="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endParaRP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quity">
  <a:themeElements>
    <a:clrScheme name="Equity">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Equity">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Equity</Template>
  <TotalTime>200</TotalTime>
  <Words>748</Words>
  <Application>Microsoft Office PowerPoint</Application>
  <PresentationFormat>On-screen Show (4:3)</PresentationFormat>
  <Paragraphs>50</Paragraphs>
  <Slides>13</Slides>
  <Notes>1</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Equity</vt:lpstr>
      <vt:lpstr>Timeline of the Video Game Console/Social Impact of Video Games</vt:lpstr>
      <vt:lpstr>   A Virtual Paradise</vt:lpstr>
      <vt:lpstr>The Very First Video Game Console</vt:lpstr>
      <vt:lpstr>   Pong God</vt:lpstr>
      <vt:lpstr>   Gameboy</vt:lpstr>
      <vt:lpstr>     A New Era: Playstation</vt:lpstr>
      <vt:lpstr>  Handheld Upgrade</vt:lpstr>
      <vt:lpstr>  Worldwide Gaming</vt:lpstr>
      <vt:lpstr>   Life Lived By A Controller</vt:lpstr>
      <vt:lpstr>   Solutions!</vt:lpstr>
      <vt:lpstr>   Conclusion</vt:lpstr>
      <vt:lpstr>     Bibliography</vt:lpstr>
      <vt:lpstr>      Bibliography</vt:lpstr>
    </vt:vector>
  </TitlesOfParts>
  <Company>BCPSS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Invention of the Video Game Console/Social Impact of Video Games</dc:title>
  <dc:creator>student</dc:creator>
  <cp:lastModifiedBy>student</cp:lastModifiedBy>
  <cp:revision>25</cp:revision>
  <dcterms:created xsi:type="dcterms:W3CDTF">2010-09-20T19:30:06Z</dcterms:created>
  <dcterms:modified xsi:type="dcterms:W3CDTF">2010-09-23T21:12:10Z</dcterms:modified>
</cp:coreProperties>
</file>